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395" r:id="rId3"/>
    <p:sldId id="390" r:id="rId4"/>
    <p:sldId id="391" r:id="rId5"/>
    <p:sldId id="402" r:id="rId6"/>
    <p:sldId id="403" r:id="rId7"/>
    <p:sldId id="405" r:id="rId8"/>
    <p:sldId id="406" r:id="rId9"/>
    <p:sldId id="404" r:id="rId10"/>
    <p:sldId id="407" r:id="rId11"/>
    <p:sldId id="408" r:id="rId12"/>
    <p:sldId id="379" r:id="rId13"/>
    <p:sldId id="398" r:id="rId14"/>
    <p:sldId id="400" r:id="rId15"/>
    <p:sldId id="40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3697" autoAdjust="0"/>
  </p:normalViewPr>
  <p:slideViewPr>
    <p:cSldViewPr snapToGrid="0">
      <p:cViewPr>
        <p:scale>
          <a:sx n="98" d="100"/>
          <a:sy n="98" d="100"/>
        </p:scale>
        <p:origin x="10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7C4F2-DA80-4C96-9710-C8EF5A95F347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05CA-08AA-4CF8-A0B2-69FFBEE06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2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87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4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5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89A2-E6AA-F19F-1EF9-EFF570201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34DEE-4600-0B3A-7ADD-99830B1C1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49174-D9BB-FAEA-A322-DA3BF06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23D4-8C4C-4EF9-B298-D5B0898CBB10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170D8-7F3D-F9E9-8680-8B0DC6CB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8A15-9375-C17F-A859-93CDC2C1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9A0B-7D16-58F1-5F26-8B95FBF6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8D52E-30E1-F3BD-D40C-EA117644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5D32A-F7A2-1FA6-486F-4BF5F783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4F00-8F8F-461E-8067-48A20B1CEE86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FC6DA-7EFC-74BB-1773-D3AB033B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2B758-DBF9-F20D-C6B7-9D36466E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608DC-0201-0FCF-8664-C0CDD6FDF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7D8D2-F0F7-DEAC-3B08-3901A065C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DE18-4AC2-0AD0-DA1E-84F306B7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EE17-CD8C-49DE-8239-FC91CDD3E7A3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FF070-848C-9146-1F18-6FF793D5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968E8-72C6-8F31-4421-AD3B78C6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2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269E-6787-0AC5-20FF-277B4BEA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4E599-C959-0815-15B4-CF255A7D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0946-7682-4D6E-A4AF-15DEB6CA6F00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68718-A5F9-2245-3470-704C8DAF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76394-9C80-2962-AD69-51011AE0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9D415-D1A2-EC89-3A5F-E80AEACE5D47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568B0-2704-2C03-F57A-089D23682CD9}"/>
              </a:ext>
            </a:extLst>
          </p:cNvPr>
          <p:cNvSpPr/>
          <p:nvPr userDrawn="1"/>
        </p:nvSpPr>
        <p:spPr>
          <a:xfrm>
            <a:off x="0" y="-1"/>
            <a:ext cx="800499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91367-A60E-377E-2DFB-3A22D94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6810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08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D044-3EC6-EE2D-358F-4709F37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8D040-CE90-1B26-8C66-6A582B98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3203E-BB78-1340-5956-6C0135DE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9EE6-397A-4268-9E86-90D4EE1A8497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D85C8-0EF3-1D3C-BD4C-6FE5EDD0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07F2F-FC40-0341-E2BD-814D7B19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7E7CB-9182-896C-8BA2-076ED9FF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F8B90-284F-4B03-72FC-3F421B8A6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29E53-449C-1EA1-4413-C293D207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C6D4C-0392-0CC3-B816-509112D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09BB-7058-4071-8488-D2F9CB71F04E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E63F2-5FBE-EDE1-A92C-FD07FE9E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3E341-6FE0-6736-C857-9F51AD6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DD7A6-B2CB-0768-13A0-40285818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42CF7-F4FF-6E9B-E74D-1239CCDA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61BC7-CF12-E384-D300-FEFA91AE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C5BC33-3EF7-8CE7-A65B-04B1DA002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9DEFE-95A0-DDE6-B3D7-58AEE9E3D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F9B3-4285-F7C7-F857-21D2B31A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AD37-90CA-4850-8F12-1DC3BE28F3D1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CA9A31-E481-2052-36CD-49F41283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398874-06DD-1FAF-BFE1-046AFA6A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4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0FBE-6406-0DAB-D2CB-B5C8DFD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5CD20-5BEE-B9B9-11A6-2F096416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F803-F22B-457A-BE59-A33AE206A8C8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BBA30B-4D76-A230-A199-B88D7296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D98FE-D3A1-C740-BC10-881B31A6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E6C2A-EE80-F70A-0FC4-45DF675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464D-EB7C-45C7-8B3C-5A9CCDC884B8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0DD15C-8B91-48BB-3AF5-DE51E39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C2744-AB2F-B2B2-ABD2-14D8FBC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EA80-AB23-3B01-0DC4-D1C3A689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C38F7-9075-96E7-84A4-E1C77FD3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97730-789D-FFE4-71CA-2AB91BA0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8F6E0-31E6-28A0-F3F8-928B8229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5112F-140F-4384-9395-3DE2D97B29A3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92E5E-C2F3-7129-4791-99B50D4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804F0-862A-6D51-8B00-E30947B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3F4FE-09E6-442F-7B08-95A3DB99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126EB5-A8AC-A4E4-6AD8-48A66913C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604649-3A7B-A896-F33A-E0E69EAC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BB4B52-9E84-FC4D-8A26-7D708885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A509-93E9-41D0-B404-AC73D99EFC86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71C0-A84A-864B-90FE-36BC1F76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5DF27-3449-B187-CB82-B125E3BC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5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2289CC-5218-7EC4-EA16-68DF4894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C6E1C-18F5-B566-6000-BEDE119E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5594A-910E-50F7-027F-CA2D7CE6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4DE36-4BCC-47CC-84FD-821E9EA95BC8}" type="datetime1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2E4DE-CD25-4E08-3FBC-8EAE72451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39DDD-0E21-F26E-24FE-39B7A8F7B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1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428B8-E024-F6E1-B783-241244F43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ResNet 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BA08E-6C74-936E-F7A4-4AAAC478A2B2}"/>
              </a:ext>
            </a:extLst>
          </p:cNvPr>
          <p:cNvSpPr txBox="1"/>
          <p:nvPr/>
        </p:nvSpPr>
        <p:spPr>
          <a:xfrm>
            <a:off x="9818558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2115686 </a:t>
            </a:r>
            <a:r>
              <a:rPr lang="ko-KR" altLang="en-US" dirty="0" err="1"/>
              <a:t>최세인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DBC7048-5864-9D17-9AC0-1DF84D7B3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Deep Residual Learning for Image Recognition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20BF-34F2-9CB3-43B7-ADBEFEA0A27B}"/>
              </a:ext>
            </a:extLst>
          </p:cNvPr>
          <p:cNvSpPr txBox="1"/>
          <p:nvPr/>
        </p:nvSpPr>
        <p:spPr>
          <a:xfrm>
            <a:off x="7256112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2024-05-13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9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E8C709-B08B-45EF-0412-4AB671CF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3EB5A1D-53C5-8681-1254-256E103F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17B0F7-EB71-0B68-61F7-ACB84DE1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945" y="812143"/>
            <a:ext cx="5828593" cy="4632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2B9AC8-C188-B746-774E-F1A6FF76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14" y="1624283"/>
            <a:ext cx="6575034" cy="37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5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BB81A4-3C5A-634B-E39A-321A1521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1256BE-BAC0-CBF9-6735-877983A3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7A8135-3AA7-164C-C51F-0040CD4B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9" y="980955"/>
            <a:ext cx="6274191" cy="46532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B00FDC-8BFE-7571-5BAF-2F917557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60" y="2731283"/>
            <a:ext cx="6274191" cy="31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9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4C8ED6-4337-5D9C-A263-576BE4B5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D556472-FB33-8C0C-BA64-0511B0F5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ResNet34 Result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C3ECF1-78CD-481F-107F-1104F853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7" y="918378"/>
            <a:ext cx="1420290" cy="3800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49FB31-1669-7E0F-A619-8CCB51878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2" b="54869"/>
          <a:stretch/>
        </p:blipFill>
        <p:spPr>
          <a:xfrm>
            <a:off x="2096086" y="831550"/>
            <a:ext cx="5744617" cy="20116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ADBB2A-B85B-1691-4C66-31783727D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2" y="5528304"/>
            <a:ext cx="11574490" cy="12479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A9B563-8FF1-8BBE-DDDE-D7D82D417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11" b="2810"/>
          <a:stretch/>
        </p:blipFill>
        <p:spPr>
          <a:xfrm>
            <a:off x="2096087" y="3080571"/>
            <a:ext cx="5744617" cy="20116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04BFFC-0675-7953-A69D-B82DFBA7A0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45" t="11015" r="8341"/>
          <a:stretch/>
        </p:blipFill>
        <p:spPr>
          <a:xfrm>
            <a:off x="7737231" y="2055608"/>
            <a:ext cx="4454769" cy="23535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1F2B2C-5D7B-31A2-0E62-CEF953D3A6AB}"/>
              </a:ext>
            </a:extLst>
          </p:cNvPr>
          <p:cNvSpPr/>
          <p:nvPr/>
        </p:nvSpPr>
        <p:spPr>
          <a:xfrm>
            <a:off x="137291" y="6605080"/>
            <a:ext cx="3209023" cy="20559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330C1E-2084-112B-5567-56A0ED407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33" y="1037834"/>
            <a:ext cx="5331655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train</a:t>
            </a:r>
            <a:r>
              <a:rPr lang="ko-KR" altLang="en-US" sz="2000"/>
              <a:t>함수에서 </a:t>
            </a:r>
            <a:r>
              <a:rPr lang="en-US" altLang="ko-KR" sz="2000"/>
              <a:t>Normalize</a:t>
            </a:r>
            <a:r>
              <a:rPr lang="ko-KR" altLang="en-US" sz="2000"/>
              <a:t>하는 과정 삭제 </a:t>
            </a:r>
            <a:r>
              <a:rPr lang="en-US" altLang="ko-KR" sz="2000"/>
              <a:t>– </a:t>
            </a:r>
            <a:r>
              <a:rPr lang="ko-KR" altLang="en-US" sz="2000"/>
              <a:t>이미지 로딩 과정에서 이미 </a:t>
            </a:r>
            <a:r>
              <a:rPr lang="en-US" altLang="ko-KR" sz="2000"/>
              <a:t>Normalize</a:t>
            </a:r>
            <a:r>
              <a:rPr lang="ko-KR" altLang="en-US" sz="2000"/>
              <a:t>하였기 때문에 중복 과정이라 판단</a:t>
            </a:r>
            <a:r>
              <a:rPr lang="en-US" altLang="ko-KR" sz="2000"/>
              <a:t>, </a:t>
            </a:r>
            <a:r>
              <a:rPr lang="ko-KR" altLang="en-US" sz="2000"/>
              <a:t>삭제</a:t>
            </a:r>
            <a:endParaRPr lang="en-US" altLang="ko-KR" sz="2000"/>
          </a:p>
          <a:p>
            <a:r>
              <a:rPr lang="en-US" altLang="ko-KR" sz="2000"/>
              <a:t>lr</a:t>
            </a:r>
            <a:r>
              <a:rPr lang="ko-KR" altLang="en-US" sz="2000"/>
              <a:t> 매 </a:t>
            </a:r>
            <a:r>
              <a:rPr lang="en-US" altLang="ko-KR" sz="2000"/>
              <a:t>epoch</a:t>
            </a:r>
            <a:r>
              <a:rPr lang="ko-KR" altLang="en-US" sz="2000"/>
              <a:t>마다 출력하여 변화 추적</a:t>
            </a:r>
            <a:endParaRPr lang="en-US" altLang="ko-KR" sz="2000"/>
          </a:p>
          <a:p>
            <a:r>
              <a:rPr lang="en-US" altLang="ko-KR" sz="2000"/>
              <a:t>lr</a:t>
            </a:r>
            <a:r>
              <a:rPr lang="ko-KR" altLang="en-US" sz="2000"/>
              <a:t>감소 </a:t>
            </a:r>
            <a:r>
              <a:rPr lang="en-US" altLang="ko-KR" sz="2000"/>
              <a:t>patience 5-&gt;3</a:t>
            </a:r>
          </a:p>
          <a:p>
            <a:r>
              <a:rPr lang="ko-KR" altLang="en-US" sz="2000"/>
              <a:t>결과 </a:t>
            </a:r>
            <a:r>
              <a:rPr lang="en-US" altLang="ko-KR" sz="2000"/>
              <a:t>: </a:t>
            </a:r>
            <a:r>
              <a:rPr lang="ko-KR" altLang="en-US" sz="2000"/>
              <a:t>학습시간 </a:t>
            </a:r>
            <a:r>
              <a:rPr lang="en-US" altLang="ko-KR" sz="2000"/>
              <a:t>3</a:t>
            </a:r>
            <a:r>
              <a:rPr lang="ko-KR" altLang="en-US" sz="2000"/>
              <a:t>시간 </a:t>
            </a:r>
            <a:r>
              <a:rPr lang="en-US" altLang="ko-KR" sz="2000"/>
              <a:t>-&gt; 2</a:t>
            </a:r>
            <a:r>
              <a:rPr lang="ko-KR" altLang="en-US" sz="2000"/>
              <a:t>시간 </a:t>
            </a:r>
            <a:r>
              <a:rPr lang="en-US" altLang="ko-KR" sz="2000"/>
              <a:t>30</a:t>
            </a:r>
            <a:r>
              <a:rPr lang="ko-KR" altLang="en-US" sz="2000"/>
              <a:t>분</a:t>
            </a:r>
            <a:endParaRPr lang="en-US" altLang="ko-KR" sz="2000"/>
          </a:p>
          <a:p>
            <a:r>
              <a:rPr lang="ko-KR" altLang="en-US" sz="2000"/>
              <a:t>문제점 </a:t>
            </a:r>
            <a:r>
              <a:rPr lang="en-US" altLang="ko-KR" sz="2000"/>
              <a:t>: val </a:t>
            </a:r>
            <a:r>
              <a:rPr lang="ko-KR" altLang="en-US" sz="2000"/>
              <a:t>결과값 비정상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82CA5-03CA-8DFD-CECF-10717B64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33DC78C-EEC2-7F14-0E22-9134E8CA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 변경내용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3564D-776D-2ADE-245B-57E647D0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5548226"/>
            <a:ext cx="11955543" cy="125747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408215D-D016-DD7A-47E0-333A3544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3121" y="3603474"/>
            <a:ext cx="2973464" cy="176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D5DD80-7098-6322-F2A1-FEA0AE4B4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41"/>
          <a:stretch/>
        </p:blipFill>
        <p:spPr>
          <a:xfrm>
            <a:off x="6096000" y="1005675"/>
            <a:ext cx="5873064" cy="2145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C0A5B1-FC8F-9D81-EF5A-E4D776956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78"/>
          <a:stretch/>
        </p:blipFill>
        <p:spPr>
          <a:xfrm>
            <a:off x="6277717" y="3151282"/>
            <a:ext cx="5663785" cy="20723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88EB18-13EF-79CF-8C2F-879F50A2ECF5}"/>
              </a:ext>
            </a:extLst>
          </p:cNvPr>
          <p:cNvSpPr/>
          <p:nvPr/>
        </p:nvSpPr>
        <p:spPr>
          <a:xfrm>
            <a:off x="9105089" y="3630172"/>
            <a:ext cx="301558" cy="14282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67219-544F-52D3-37B0-B1299C361FFF}"/>
              </a:ext>
            </a:extLst>
          </p:cNvPr>
          <p:cNvSpPr/>
          <p:nvPr/>
        </p:nvSpPr>
        <p:spPr>
          <a:xfrm>
            <a:off x="9241277" y="1483626"/>
            <a:ext cx="457200" cy="14282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753BF-89FE-78AC-B978-1E4ED0F4B5D9}"/>
              </a:ext>
            </a:extLst>
          </p:cNvPr>
          <p:cNvSpPr/>
          <p:nvPr/>
        </p:nvSpPr>
        <p:spPr>
          <a:xfrm>
            <a:off x="1303507" y="6196518"/>
            <a:ext cx="3044758" cy="1598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5C50E43-F852-A659-E6DC-38CC2CEC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val acc,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변화 유의미하게 변경하기</a:t>
            </a:r>
            <a:endParaRPr lang="en-US" altLang="ko-KR"/>
          </a:p>
          <a:p>
            <a:r>
              <a:rPr lang="en-US" altLang="ko-KR"/>
              <a:t>ResNet-50 </a:t>
            </a:r>
            <a:r>
              <a:rPr lang="ko-KR" altLang="en-US"/>
              <a:t>실험하기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47D2B3-3C71-C988-CAD8-D1882F66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D8E5944-D468-3AEC-0254-298148C9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발전할 내용</a:t>
            </a:r>
          </a:p>
        </p:txBody>
      </p:sp>
    </p:spTree>
    <p:extLst>
      <p:ext uri="{BB962C8B-B14F-4D97-AF65-F5344CB8AC3E}">
        <p14:creationId xmlns:p14="http://schemas.microsoft.com/office/powerpoint/2010/main" val="82806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6D474F-6872-FD88-C5A6-A4D1A23F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F0B6B19-DD9F-94C0-AB0B-DF362101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7D4295-4CB1-C155-5384-0081A69D1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9" b="55549"/>
          <a:stretch/>
        </p:blipFill>
        <p:spPr>
          <a:xfrm>
            <a:off x="110645" y="934007"/>
            <a:ext cx="6142910" cy="2081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7805B9-CA54-BF06-CB64-13758C7B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33" y="5209945"/>
            <a:ext cx="11698333" cy="1648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F9054-889E-BF0A-15B7-F8D2C998D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11" b="4244"/>
          <a:stretch/>
        </p:blipFill>
        <p:spPr>
          <a:xfrm>
            <a:off x="5244446" y="3107912"/>
            <a:ext cx="6274264" cy="20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476AC1-0CCE-F544-02FA-5E772FBF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ResNet34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Model</a:t>
            </a:r>
            <a:r>
              <a:rPr lang="ko-KR" altLang="en-US"/>
              <a:t> 구현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ResNet34 – ImageNet </a:t>
            </a:r>
            <a:r>
              <a:rPr lang="ko-KR" altLang="en-US"/>
              <a:t>결과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E2F2B6-E048-CF98-1D2E-D3B8F0D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B17CCB-C56E-E9EC-EA26-1EF43F40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7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5D56061-8E36-5292-2B5B-5B3E16E1D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 b="11922"/>
          <a:stretch/>
        </p:blipFill>
        <p:spPr bwMode="auto">
          <a:xfrm>
            <a:off x="8924925" y="802106"/>
            <a:ext cx="3267075" cy="59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38ABE9-19DC-EC16-40FF-7F3629C1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70" y="1282490"/>
            <a:ext cx="9188116" cy="5013325"/>
          </a:xfrm>
        </p:spPr>
        <p:txBody>
          <a:bodyPr>
            <a:normAutofit/>
          </a:bodyPr>
          <a:lstStyle/>
          <a:p>
            <a:r>
              <a:rPr lang="en-US" altLang="ko-KR" dirty="0"/>
              <a:t>3. Network Architectures</a:t>
            </a:r>
          </a:p>
          <a:p>
            <a:r>
              <a:rPr lang="en-US" altLang="ko-KR" dirty="0"/>
              <a:t>Plain Network</a:t>
            </a:r>
          </a:p>
          <a:p>
            <a:pPr lvl="1"/>
            <a:r>
              <a:rPr lang="en-US" altLang="ko-KR" sz="1800" dirty="0"/>
              <a:t>Baseline. Inspired by </a:t>
            </a:r>
            <a:r>
              <a:rPr lang="en-US" altLang="ko-KR" sz="1800" dirty="0" err="1"/>
              <a:t>VGGNet</a:t>
            </a:r>
            <a:r>
              <a:rPr lang="en-US" altLang="ko-KR" sz="1800" dirty="0"/>
              <a:t>  + Conv size 3X3</a:t>
            </a:r>
          </a:p>
          <a:p>
            <a:pPr lvl="1"/>
            <a:r>
              <a:rPr lang="en-US" altLang="ko-KR" sz="1800" dirty="0"/>
              <a:t>1. Output feature map</a:t>
            </a:r>
            <a:r>
              <a:rPr lang="ko-KR" altLang="en-US" sz="1800" dirty="0"/>
              <a:t>의 </a:t>
            </a:r>
            <a:r>
              <a:rPr lang="en-US" altLang="ko-KR" sz="1800" dirty="0"/>
              <a:t>size</a:t>
            </a:r>
            <a:r>
              <a:rPr lang="ko-KR" altLang="en-US" sz="1800" dirty="0"/>
              <a:t>가 같은 </a:t>
            </a:r>
            <a:r>
              <a:rPr lang="en-US" altLang="ko-KR" sz="1800" dirty="0"/>
              <a:t>layer</a:t>
            </a:r>
            <a:r>
              <a:rPr lang="ko-KR" altLang="en-US" sz="1800" dirty="0"/>
              <a:t>들은 모두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수의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 filter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endParaRPr lang="en-US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ko-KR" sz="1800" dirty="0"/>
              <a:t>2. Output feature map size </a:t>
            </a:r>
            <a:r>
              <a:rPr lang="ko-KR" altLang="en-US" sz="1800" dirty="0"/>
              <a:t>반으로 감소 </a:t>
            </a:r>
            <a:r>
              <a:rPr lang="en-US" altLang="ko-KR" sz="1800" dirty="0"/>
              <a:t>-&gt; time complexity</a:t>
            </a:r>
            <a:r>
              <a:rPr lang="ko-KR" altLang="en-US" sz="1800" dirty="0"/>
              <a:t>를 동일하게 유지하기 위해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필터 수를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배로 늘림 </a:t>
            </a:r>
            <a:endParaRPr lang="en-US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ko-KR" sz="1800" dirty="0"/>
              <a:t>+ </a:t>
            </a:r>
            <a:r>
              <a:rPr lang="en-US" altLang="ko-KR" sz="1800" dirty="0" err="1"/>
              <a:t>downsampling</a:t>
            </a:r>
            <a:r>
              <a:rPr lang="en-US" altLang="ko-KR" sz="1800" dirty="0"/>
              <a:t> </a:t>
            </a:r>
            <a:r>
              <a:rPr lang="ko-KR" altLang="en-US" sz="1800" dirty="0"/>
              <a:t>수행 시 </a:t>
            </a:r>
            <a:r>
              <a:rPr lang="en-US" altLang="ko-KR" sz="1800" strike="sngStrike" dirty="0"/>
              <a:t>pooling</a:t>
            </a:r>
            <a:r>
              <a:rPr lang="ko-KR" altLang="en-US" sz="1800" dirty="0"/>
              <a:t> </a:t>
            </a:r>
            <a:r>
              <a:rPr lang="en-US" altLang="ko-KR" sz="1800" dirty="0"/>
              <a:t>stride</a:t>
            </a:r>
            <a:r>
              <a:rPr lang="ko-KR" altLang="en-US" sz="1800" dirty="0"/>
              <a:t> 가 </a:t>
            </a:r>
            <a:r>
              <a:rPr lang="en-US" altLang="ko-KR" sz="1800" dirty="0"/>
              <a:t>2</a:t>
            </a:r>
            <a:r>
              <a:rPr lang="ko-KR" altLang="en-US" sz="1800" dirty="0"/>
              <a:t>인 </a:t>
            </a:r>
            <a:r>
              <a:rPr lang="en-US" altLang="ko-KR" sz="1800" dirty="0"/>
              <a:t>conv filter</a:t>
            </a:r>
            <a:r>
              <a:rPr lang="ko-KR" altLang="en-US" sz="1800" dirty="0"/>
              <a:t> 사용 </a:t>
            </a:r>
            <a:endParaRPr lang="en-US" altLang="ko-KR" sz="1800" dirty="0"/>
          </a:p>
          <a:p>
            <a:pPr lvl="1"/>
            <a:r>
              <a:rPr lang="ko-KR" altLang="en-US" sz="1800" dirty="0"/>
              <a:t>모델 끝단 </a:t>
            </a:r>
            <a:r>
              <a:rPr lang="en-US" altLang="ko-KR" sz="1800" dirty="0" err="1"/>
              <a:t>G</a:t>
            </a:r>
            <a:r>
              <a:rPr lang="en-US" altLang="ko-KR" sz="1100" dirty="0" err="1"/>
              <a:t>lobal</a:t>
            </a:r>
            <a:r>
              <a:rPr lang="en-US" altLang="ko-KR" sz="1800" dirty="0" err="1"/>
              <a:t>A</a:t>
            </a:r>
            <a:r>
              <a:rPr lang="en-US" altLang="ko-KR" sz="1100" dirty="0" err="1"/>
              <a:t>varage</a:t>
            </a:r>
            <a:r>
              <a:rPr lang="en-US" altLang="ko-KR" sz="1800" dirty="0" err="1"/>
              <a:t>P</a:t>
            </a:r>
            <a:r>
              <a:rPr lang="en-US" altLang="ko-KR" sz="1100" dirty="0" err="1"/>
              <a:t>ooling</a:t>
            </a:r>
            <a:r>
              <a:rPr lang="en-US" altLang="ko-KR" sz="1800" dirty="0"/>
              <a:t>, size</a:t>
            </a:r>
            <a:r>
              <a:rPr lang="ko-KR" altLang="en-US" sz="1800" dirty="0"/>
              <a:t> </a:t>
            </a:r>
            <a:r>
              <a:rPr lang="en-US" altLang="ko-KR" sz="1800" dirty="0"/>
              <a:t>1000 FC layer, </a:t>
            </a:r>
            <a:r>
              <a:rPr lang="en-US" altLang="ko-KR" sz="1800" dirty="0" err="1"/>
              <a:t>softmax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/>
              <a:t>전체 </a:t>
            </a:r>
            <a:r>
              <a:rPr lang="en-US" altLang="ko-KR" sz="1800" dirty="0"/>
              <a:t>layer </a:t>
            </a:r>
            <a:r>
              <a:rPr lang="ko-KR" altLang="en-US" sz="1800" dirty="0"/>
              <a:t>수 </a:t>
            </a:r>
            <a:r>
              <a:rPr lang="en-US" altLang="ko-KR" sz="1800" dirty="0"/>
              <a:t>34, </a:t>
            </a:r>
            <a:r>
              <a:rPr lang="ko-KR" altLang="en-US" sz="1800" dirty="0"/>
              <a:t>그러나 </a:t>
            </a:r>
            <a:r>
              <a:rPr lang="en-US" altLang="ko-KR" sz="1800" dirty="0"/>
              <a:t>VGG</a:t>
            </a:r>
            <a:r>
              <a:rPr lang="ko-KR" altLang="en-US" sz="1800" dirty="0"/>
              <a:t>보다</a:t>
            </a:r>
            <a:r>
              <a:rPr lang="en-US" altLang="ko-KR" sz="1800" dirty="0"/>
              <a:t> </a:t>
            </a:r>
            <a:r>
              <a:rPr lang="ko-KR" altLang="en-US" sz="1800" dirty="0"/>
              <a:t>적은</a:t>
            </a:r>
            <a:r>
              <a:rPr lang="en-US" altLang="ko-KR" sz="1800" dirty="0"/>
              <a:t> filter</a:t>
            </a:r>
            <a:r>
              <a:rPr lang="ko-KR" altLang="en-US" sz="1800" dirty="0"/>
              <a:t>와 </a:t>
            </a:r>
            <a:r>
              <a:rPr lang="en-US" altLang="ko-KR" sz="1800" dirty="0"/>
              <a:t>complexity </a:t>
            </a:r>
          </a:p>
          <a:p>
            <a:r>
              <a:rPr lang="en-US" altLang="ko-KR" dirty="0"/>
              <a:t>Residual Network</a:t>
            </a:r>
          </a:p>
          <a:p>
            <a:pPr lvl="1"/>
            <a:r>
              <a:rPr lang="en-US" altLang="ko-KR" sz="1800" dirty="0"/>
              <a:t>Plain</a:t>
            </a:r>
            <a:r>
              <a:rPr lang="ko-KR" altLang="en-US" sz="1800" dirty="0"/>
              <a:t>에 </a:t>
            </a:r>
            <a:r>
              <a:rPr lang="en-US" altLang="ko-KR" sz="1800" dirty="0"/>
              <a:t>skip connection </a:t>
            </a:r>
            <a:r>
              <a:rPr lang="ko-KR" altLang="en-US" sz="1800" dirty="0"/>
              <a:t>추가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Input, output </a:t>
            </a:r>
            <a:r>
              <a:rPr lang="ko-KR" altLang="en-US" sz="1800" dirty="0"/>
              <a:t>차원 고려하여 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ko-KR" altLang="en-US" sz="1800" dirty="0"/>
              <a:t>입출력 동일차원 </a:t>
            </a:r>
            <a:r>
              <a:rPr lang="en-US" altLang="ko-KR" sz="1800" dirty="0"/>
              <a:t>– Identity shortcut</a:t>
            </a:r>
          </a:p>
          <a:p>
            <a:pPr marL="457200" lvl="1" indent="0">
              <a:buNone/>
            </a:pPr>
            <a:r>
              <a:rPr lang="ko-KR" altLang="en-US" sz="1800" dirty="0" err="1"/>
              <a:t>다른차원</a:t>
            </a:r>
            <a:r>
              <a:rPr lang="ko-KR" altLang="en-US" sz="1800" dirty="0"/>
              <a:t> </a:t>
            </a:r>
            <a:r>
              <a:rPr lang="en-US" altLang="ko-KR" sz="1800" dirty="0"/>
              <a:t>- Projection shortcut(1X1 conv)/zero </a:t>
            </a:r>
            <a:r>
              <a:rPr lang="en-US" altLang="ko-KR" sz="1800" dirty="0" err="1"/>
              <a:t>padding+Identity</a:t>
            </a:r>
            <a:r>
              <a:rPr lang="en-US" altLang="ko-KR" sz="1800" dirty="0"/>
              <a:t> mapping </a:t>
            </a:r>
            <a:r>
              <a:rPr lang="ko-KR" altLang="en-US" sz="1800" dirty="0" err="1"/>
              <a:t>택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E87DC-75FE-1D67-5779-D573433A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5BE087-2898-FCC1-FFF2-63A93DCD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Deep Residual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54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38ABE9-19DC-EC16-40FF-7F3629C1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348205"/>
            <a:ext cx="6252411" cy="476768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4. Implementation</a:t>
            </a:r>
          </a:p>
          <a:p>
            <a:endParaRPr lang="en-US" altLang="ko-KR" sz="1400" dirty="0"/>
          </a:p>
          <a:p>
            <a:pPr lvl="1"/>
            <a:r>
              <a:rPr lang="ko-KR" altLang="en-US" sz="1900" dirty="0"/>
              <a:t>짧은 쪽이 </a:t>
            </a:r>
            <a:r>
              <a:rPr lang="en-US" altLang="ko-KR" sz="1900" dirty="0"/>
              <a:t>[256;480] </a:t>
            </a:r>
            <a:r>
              <a:rPr lang="ko-KR" altLang="en-US" sz="1900" dirty="0"/>
              <a:t>되도록 </a:t>
            </a:r>
            <a:r>
              <a:rPr lang="en-US" altLang="ko-KR" sz="1900" dirty="0"/>
              <a:t>random resize</a:t>
            </a:r>
          </a:p>
          <a:p>
            <a:pPr lvl="1"/>
            <a:r>
              <a:rPr lang="en-US" altLang="ko-KR" sz="1900" dirty="0"/>
              <a:t>Random Crop – 224X224 image</a:t>
            </a:r>
          </a:p>
          <a:p>
            <a:pPr lvl="1"/>
            <a:r>
              <a:rPr lang="en-US" altLang="ko-KR" sz="1900" dirty="0"/>
              <a:t>Horizontal </a:t>
            </a:r>
            <a:r>
              <a:rPr lang="en-US" altLang="ko-KR" sz="1900" dirty="0" err="1"/>
              <a:t>Filp</a:t>
            </a:r>
            <a:r>
              <a:rPr lang="en-US" altLang="ko-KR" sz="1900" dirty="0"/>
              <a:t> + per-pixel mean </a:t>
            </a:r>
            <a:r>
              <a:rPr lang="en-US" altLang="ko-KR" sz="1900" dirty="0" err="1"/>
              <a:t>substract</a:t>
            </a:r>
            <a:endParaRPr lang="en-US" altLang="ko-KR" sz="1900" dirty="0"/>
          </a:p>
          <a:p>
            <a:pPr lvl="1"/>
            <a:r>
              <a:rPr lang="en-US" altLang="ko-KR" sz="1900" dirty="0"/>
              <a:t>Standard color augmentation</a:t>
            </a:r>
          </a:p>
          <a:p>
            <a:pPr lvl="1"/>
            <a:endParaRPr lang="en-US" altLang="ko-KR" sz="1900" dirty="0"/>
          </a:p>
          <a:p>
            <a:pPr lvl="1"/>
            <a:r>
              <a:rPr lang="en-US" altLang="ko-KR" sz="1900" dirty="0"/>
              <a:t>Conv-Activation Function </a:t>
            </a:r>
            <a:r>
              <a:rPr lang="ko-KR" altLang="en-US" sz="1900" dirty="0"/>
              <a:t>사이 </a:t>
            </a:r>
            <a:r>
              <a:rPr lang="en-US" altLang="ko-KR" sz="1900" dirty="0"/>
              <a:t>BN</a:t>
            </a:r>
            <a:r>
              <a:rPr lang="ko-KR" altLang="en-US" sz="1900" dirty="0"/>
              <a:t>추가</a:t>
            </a:r>
            <a:endParaRPr lang="en-US" altLang="ko-KR" sz="1900" dirty="0"/>
          </a:p>
          <a:p>
            <a:pPr lvl="1"/>
            <a:r>
              <a:rPr lang="en-US" altLang="ko-KR" sz="1900" dirty="0"/>
              <a:t>He Initialization</a:t>
            </a:r>
            <a:r>
              <a:rPr lang="ko-KR" altLang="en-US" sz="1900" dirty="0"/>
              <a:t>으로 </a:t>
            </a:r>
            <a:r>
              <a:rPr lang="en-US" altLang="ko-KR" sz="1900" dirty="0"/>
              <a:t>weight</a:t>
            </a:r>
            <a:r>
              <a:rPr lang="ko-KR" altLang="en-US" sz="1900" dirty="0"/>
              <a:t>초기화</a:t>
            </a:r>
            <a:endParaRPr lang="en-US" altLang="ko-KR" sz="1900" dirty="0"/>
          </a:p>
          <a:p>
            <a:pPr lvl="1"/>
            <a:r>
              <a:rPr lang="en-US" altLang="ko-KR" sz="1900" dirty="0"/>
              <a:t>Mini-batch:</a:t>
            </a:r>
            <a:r>
              <a:rPr lang="ko-KR" altLang="en-US" sz="1900" dirty="0"/>
              <a:t> </a:t>
            </a:r>
            <a:r>
              <a:rPr lang="en-US" altLang="ko-KR" sz="1900" dirty="0"/>
              <a:t>256, SGD</a:t>
            </a:r>
          </a:p>
          <a:p>
            <a:pPr lvl="1"/>
            <a:r>
              <a:rPr lang="en-US" altLang="ko-KR" sz="1900" dirty="0"/>
              <a:t>Dropout </a:t>
            </a:r>
            <a:r>
              <a:rPr lang="ko-KR" altLang="en-US" sz="1900" dirty="0"/>
              <a:t>사용</a:t>
            </a:r>
            <a:r>
              <a:rPr lang="en-US" altLang="ko-KR" sz="1900" dirty="0"/>
              <a:t>X</a:t>
            </a:r>
          </a:p>
          <a:p>
            <a:pPr lvl="1"/>
            <a:endParaRPr lang="en-US" altLang="ko-KR" sz="1900" dirty="0"/>
          </a:p>
          <a:p>
            <a:pPr lvl="1"/>
            <a:r>
              <a:rPr lang="en-US" altLang="ko-KR" sz="1900" dirty="0"/>
              <a:t>Learning Rate – 0.1 -&gt; </a:t>
            </a:r>
            <a:r>
              <a:rPr lang="ko-KR" altLang="en-US" sz="1900" dirty="0"/>
              <a:t>정체 시 </a:t>
            </a:r>
            <a:r>
              <a:rPr lang="en-US" altLang="ko-KR" sz="1900" dirty="0"/>
              <a:t>/10</a:t>
            </a:r>
          </a:p>
          <a:p>
            <a:pPr lvl="1"/>
            <a:r>
              <a:rPr lang="en-US" altLang="ko-KR" sz="1900" dirty="0"/>
              <a:t>Weight Decay : 0.0001</a:t>
            </a:r>
          </a:p>
          <a:p>
            <a:pPr lvl="1"/>
            <a:r>
              <a:rPr lang="en-US" altLang="ko-KR" sz="1900" dirty="0"/>
              <a:t>Momentum : 0.9</a:t>
            </a:r>
          </a:p>
          <a:p>
            <a:pPr lvl="1"/>
            <a:r>
              <a:rPr lang="en-US" altLang="ko-KR" sz="1900" dirty="0"/>
              <a:t>Iteration : 60X10^4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8E87DC-75FE-1D67-5779-D573433A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5BE087-2898-FCC1-FFF2-63A93DCD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Deep Residual Learning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E2B9E97-67DB-40D5-B6EA-0A429F653F48}"/>
              </a:ext>
            </a:extLst>
          </p:cNvPr>
          <p:cNvSpPr txBox="1">
            <a:spLocks/>
          </p:cNvSpPr>
          <p:nvPr/>
        </p:nvSpPr>
        <p:spPr>
          <a:xfrm>
            <a:off x="6108033" y="1662780"/>
            <a:ext cx="5582652" cy="4767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Test </a:t>
            </a:r>
            <a:r>
              <a:rPr lang="ko-KR" altLang="en-US" sz="1600" dirty="0"/>
              <a:t>시</a:t>
            </a:r>
            <a:endParaRPr lang="en-US" altLang="ko-KR" sz="1600" dirty="0"/>
          </a:p>
          <a:p>
            <a:r>
              <a:rPr lang="en-US" altLang="ko-KR" sz="1600" dirty="0"/>
              <a:t>10-cross</a:t>
            </a:r>
            <a:r>
              <a:rPr lang="ko-KR" altLang="en-US" sz="1600" dirty="0"/>
              <a:t> </a:t>
            </a:r>
            <a:r>
              <a:rPr lang="en-US" altLang="ko-KR" sz="1600" dirty="0"/>
              <a:t>validation</a:t>
            </a:r>
          </a:p>
          <a:p>
            <a:r>
              <a:rPr lang="en-US" altLang="ko-KR" sz="1600" dirty="0"/>
              <a:t>Multiple scale – </a:t>
            </a:r>
            <a:r>
              <a:rPr lang="ko-KR" altLang="en-US" sz="1600" dirty="0"/>
              <a:t>짧은 쪽이</a:t>
            </a:r>
            <a:r>
              <a:rPr lang="en-US" altLang="ko-KR" sz="1600" dirty="0"/>
              <a:t> {224, 256, 384, 480, 640} </a:t>
            </a:r>
            <a:r>
              <a:rPr lang="ko-KR" altLang="en-US" sz="1600" dirty="0"/>
              <a:t>중 하나로 </a:t>
            </a:r>
            <a:r>
              <a:rPr lang="en-US" altLang="ko-KR" sz="1600" dirty="0"/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370147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4617B-F95A-4F45-3E0A-44E48239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AF98-6703-E3A9-A28A-DB8D318D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– </a:t>
            </a:r>
            <a:r>
              <a:rPr lang="ko-KR" altLang="en-US"/>
              <a:t>데이터셋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1C1DC6-DF61-E91C-BC90-603EB6B86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01"/>
          <a:stretch/>
        </p:blipFill>
        <p:spPr>
          <a:xfrm>
            <a:off x="234025" y="1104898"/>
            <a:ext cx="7056051" cy="2227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4F40FB-7313-5A88-F876-3B4F0D7C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5" y="4269393"/>
            <a:ext cx="10934960" cy="2452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DD480-C4BD-4591-6F5F-16AC1FD2E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72" t="8985" r="25968" b="9013"/>
          <a:stretch/>
        </p:blipFill>
        <p:spPr>
          <a:xfrm>
            <a:off x="7549898" y="701757"/>
            <a:ext cx="2115193" cy="3954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53C5AB-8FE7-D062-4BFE-9932A3993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86" t="12142" r="28940" b="10564"/>
          <a:stretch/>
        </p:blipFill>
        <p:spPr>
          <a:xfrm>
            <a:off x="9665091" y="837735"/>
            <a:ext cx="2515327" cy="4988348"/>
          </a:xfrm>
          <a:prstGeom prst="rect">
            <a:avLst/>
          </a:prstGeom>
        </p:spPr>
      </p:pic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6AD4BB73-A3DA-49CE-8E1E-ABBBD1D577AF}"/>
              </a:ext>
            </a:extLst>
          </p:cNvPr>
          <p:cNvSpPr txBox="1">
            <a:spLocks/>
          </p:cNvSpPr>
          <p:nvPr/>
        </p:nvSpPr>
        <p:spPr>
          <a:xfrm>
            <a:off x="3896101" y="1036355"/>
            <a:ext cx="4302059" cy="102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첫 번째 배치의 데이터셋을 시각화</a:t>
            </a:r>
            <a:endParaRPr lang="en-US" altLang="ko-KR" sz="1600"/>
          </a:p>
          <a:p>
            <a:r>
              <a:rPr lang="ko-KR" altLang="en-US" sz="1600"/>
              <a:t>왼쪽 </a:t>
            </a:r>
            <a:r>
              <a:rPr lang="en-US" altLang="ko-KR" sz="1600"/>
              <a:t>– 0~1</a:t>
            </a:r>
            <a:r>
              <a:rPr lang="ko-KR" altLang="en-US" sz="1600"/>
              <a:t>로 정규화</a:t>
            </a:r>
            <a:endParaRPr lang="en-US" altLang="ko-KR" sz="1600"/>
          </a:p>
          <a:p>
            <a:r>
              <a:rPr lang="ko-KR" altLang="en-US" sz="1600"/>
              <a:t>오른쪽 </a:t>
            </a:r>
            <a:r>
              <a:rPr lang="en-US" altLang="ko-KR" sz="1600"/>
              <a:t>– 0~255</a:t>
            </a:r>
            <a:r>
              <a:rPr lang="ko-KR" altLang="en-US" sz="1600"/>
              <a:t>값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362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4617B-F95A-4F45-3E0A-44E48239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AF98-6703-E3A9-A28A-DB8D318D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– </a:t>
            </a:r>
            <a:r>
              <a:rPr lang="ko-KR" altLang="en-US"/>
              <a:t>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EF16B1-8C51-002B-19D1-1F1343D0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63" y="1070427"/>
            <a:ext cx="8383170" cy="4896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39A7F6-A4B9-E6BB-C330-77B98B65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91" y="3429000"/>
            <a:ext cx="6501018" cy="18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4617B-F95A-4F45-3E0A-44E48239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AF98-6703-E3A9-A28A-DB8D318D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– </a:t>
            </a:r>
            <a:r>
              <a:rPr lang="ko-KR" altLang="en-US"/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F057-BFF2-A445-E50F-FE951671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7" y="793615"/>
            <a:ext cx="9964315" cy="3235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3A1833-531F-4A66-AF04-903253CF0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17"/>
          <a:stretch/>
        </p:blipFill>
        <p:spPr>
          <a:xfrm>
            <a:off x="0" y="4107327"/>
            <a:ext cx="8755966" cy="2587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0815AC-A351-E46D-AEA9-A74801FD6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83" r="69564"/>
          <a:stretch/>
        </p:blipFill>
        <p:spPr>
          <a:xfrm>
            <a:off x="8755967" y="3429000"/>
            <a:ext cx="2976488" cy="23376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EC93B1-889F-D602-4AC6-DFE03082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802" y="1193864"/>
            <a:ext cx="3488841" cy="9303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028234-E915-BA63-2EB3-E749295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289" y="5766682"/>
            <a:ext cx="3783354" cy="7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4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97F950-8128-F361-7C0A-0F3106B6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A80D305-9601-016C-8CE8-48730591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78CF7D-2D39-D32D-DF70-42ADBFBD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15" y="957508"/>
            <a:ext cx="5144218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7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4617B-F95A-4F45-3E0A-44E48239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AF98-6703-E3A9-A28A-DB8D318D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– </a:t>
            </a:r>
            <a:r>
              <a:rPr lang="ko-KR" altLang="en-US"/>
              <a:t>학습</a:t>
            </a:r>
            <a:r>
              <a:rPr lang="en-US" altLang="ko-KR"/>
              <a:t>, </a:t>
            </a:r>
            <a:r>
              <a:rPr lang="ko-KR" altLang="en-US"/>
              <a:t>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88A18-C989-1BE6-C2DE-A03D3FBD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0" y="760465"/>
            <a:ext cx="10178648" cy="980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B7A764-ADB8-B8BE-95D4-A618B23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495"/>
            <a:ext cx="5745438" cy="43563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49EE02-A0F8-DEEB-7E7F-43FE9C7C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38" y="1733123"/>
            <a:ext cx="5608362" cy="3114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7E823-9A2C-9BAE-87E9-AF388A0BD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514" y="4847413"/>
            <a:ext cx="6599862" cy="18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4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Inception-v4</Template>
  <TotalTime>68419</TotalTime>
  <Words>346</Words>
  <Application>Microsoft Office PowerPoint</Application>
  <PresentationFormat>와이드스크린</PresentationFormat>
  <Paragraphs>75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ResNet (2)</vt:lpstr>
      <vt:lpstr>Index</vt:lpstr>
      <vt:lpstr>3. Deep Residual Learning</vt:lpstr>
      <vt:lpstr>3. Deep Residual Learning</vt:lpstr>
      <vt:lpstr>코드 – 데이터셋 준비</vt:lpstr>
      <vt:lpstr>코드 – 모델</vt:lpstr>
      <vt:lpstr>코드 – 모델</vt:lpstr>
      <vt:lpstr>PowerPoint 프레젠테이션</vt:lpstr>
      <vt:lpstr>코드 – 학습, 평가</vt:lpstr>
      <vt:lpstr>PowerPoint 프레젠테이션</vt:lpstr>
      <vt:lpstr>PowerPoint 프레젠테이션</vt:lpstr>
      <vt:lpstr>ResNet34 Result</vt:lpstr>
      <vt:lpstr>2차 변경내용</vt:lpstr>
      <vt:lpstr>발전할 내용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Inception-v4(3)</dc:title>
  <dc:creator>sein choi</dc:creator>
  <cp:lastModifiedBy>sein choi</cp:lastModifiedBy>
  <cp:revision>58</cp:revision>
  <dcterms:created xsi:type="dcterms:W3CDTF">2024-03-07T04:24:07Z</dcterms:created>
  <dcterms:modified xsi:type="dcterms:W3CDTF">2024-05-14T08:29:16Z</dcterms:modified>
</cp:coreProperties>
</file>